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56" r:id="rId1"/>
  </p:sldMasterIdLst>
  <p:notesMasterIdLst>
    <p:notesMasterId r:id="rId41"/>
  </p:notesMasterIdLst>
  <p:sldIdLst>
    <p:sldId id="256" r:id="rId2"/>
    <p:sldId id="313" r:id="rId3"/>
    <p:sldId id="397" r:id="rId4"/>
    <p:sldId id="260" r:id="rId5"/>
    <p:sldId id="261" r:id="rId6"/>
    <p:sldId id="262" r:id="rId7"/>
    <p:sldId id="314" r:id="rId8"/>
    <p:sldId id="266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75" r:id="rId26"/>
    <p:sldId id="407" r:id="rId27"/>
    <p:sldId id="410" r:id="rId28"/>
    <p:sldId id="408" r:id="rId29"/>
    <p:sldId id="409" r:id="rId30"/>
    <p:sldId id="412" r:id="rId31"/>
    <p:sldId id="411" r:id="rId32"/>
    <p:sldId id="398" r:id="rId33"/>
    <p:sldId id="399" r:id="rId34"/>
    <p:sldId id="401" r:id="rId35"/>
    <p:sldId id="402" r:id="rId36"/>
    <p:sldId id="403" r:id="rId37"/>
    <p:sldId id="405" r:id="rId38"/>
    <p:sldId id="404" r:id="rId39"/>
    <p:sldId id="406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7"/>
    <p:restoredTop sz="93103"/>
  </p:normalViewPr>
  <p:slideViewPr>
    <p:cSldViewPr snapToGrid="0">
      <p:cViewPr varScale="1">
        <p:scale>
          <a:sx n="116" d="100"/>
          <a:sy n="116" d="100"/>
        </p:scale>
        <p:origin x="9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4d2350a7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4d2350a7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4d2350a7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4d2350a7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d2350a7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4d2350a7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d2350a7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d2350a7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d2350a7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d2350a7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4d2350a7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4d2350a7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4d2350a7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4d2350a7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d2350a7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d2350a7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d2350a7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d2350a7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4d2350a7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4d2350a7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d2350a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d2350a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688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d2350a7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d2350a7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d2350a7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d2350a7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d2350a7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d2350a7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d2350a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d2350a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630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541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70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118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32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4d2350a7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4d2350a7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91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2350a7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2350a7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632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d2350a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d2350a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01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7756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081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722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0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443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978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048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2350a7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2350a7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5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4d2350a7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4d2350a7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4d2350a7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4d2350a7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d2350a7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d2350a7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d2350a7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d2350a75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16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d2350a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d2350a7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d2350a7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d2350a7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 Title with subtitle">
  <p:cSld name="00 Title with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143000" y="1438200"/>
            <a:ext cx="6858000" cy="1714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43000" y="3581400"/>
            <a:ext cx="3810000" cy="428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9912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">
  <p:cSld name="01 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143000" y="1438200"/>
            <a:ext cx="6858000" cy="1714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757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Text / Wide">
  <p:cSld name="05 Text / W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62000" y="399925"/>
            <a:ext cx="7620000" cy="4287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62000" y="1143000"/>
            <a:ext cx="7620000" cy="3000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●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○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■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●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○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■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●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3175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Char char="○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3175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 Medium"/>
              <a:buChar char="■"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842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31A3F860-6E1E-444C-B023-78E4170D5B0F}" type="datetimeFigureOut">
              <a:rPr kumimoji="1" lang="ko-KR" altLang="en-US"/>
              <a:t>2021. 4. 19.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9433A509-9B4A-8C4F-A92D-440E9B651738}" type="slidenum">
              <a:rPr kumimoji="1" lang="ko-KR" altLang="en-US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2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  <p:sldLayoutId id="2147484268" r:id="rId12"/>
    <p:sldLayoutId id="2147484269" r:id="rId13"/>
    <p:sldLayoutId id="2147484270" r:id="rId14"/>
    <p:sldLayoutId id="2147484271" r:id="rId15"/>
    <p:sldLayoutId id="2147484272" r:id="rId16"/>
    <p:sldLayoutId id="2147484273" r:id="rId17"/>
    <p:sldLayoutId id="2147484274" r:id="rId18"/>
    <p:sldLayoutId id="2147484276" r:id="rId19"/>
    <p:sldLayoutId id="2147484277" r:id="rId20"/>
  </p:sldLayoutIdLst>
  <p:hf sldNum="0" hdr="0" ftr="0" dt="0"/>
  <p:txStyles>
    <p:titleStyle>
      <a:lvl1pPr algn="ctr" defTabSz="685800" rtl="0" eaLnBrk="1" latinLnBrk="1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h-rim@hanmail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dirty="0"/>
              <a:t>딥러닝</a:t>
            </a:r>
            <a:r>
              <a:rPr lang="ko" altLang="en-US" sz="4800" dirty="0"/>
              <a:t>과</a:t>
            </a:r>
            <a:r>
              <a:rPr lang="ko-KR" altLang="en-US" sz="4800" dirty="0"/>
              <a:t> 영상 처리</a:t>
            </a:r>
            <a:endParaRPr sz="4800"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임도형 </a:t>
            </a:r>
            <a:r>
              <a:rPr lang="ko" u="sng">
                <a:solidFill>
                  <a:schemeClr val="hlink"/>
                </a:solidFill>
                <a:hlinkClick r:id="rId3"/>
              </a:rPr>
              <a:t>dh-rim@hanmail.net</a:t>
            </a:r>
            <a:r>
              <a:rPr lang="ko-KR" altLang="en-US" u="sng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신경망</a:t>
            </a:r>
            <a:r>
              <a:rPr lang="ko" sz="3600"/>
              <a:t>의 함수 근사화 능력</a:t>
            </a:r>
            <a:endParaRPr sz="3600" dirty="0"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altLang="en-US" sz="2400" dirty="0"/>
              <a:t>어떠한</a:t>
            </a:r>
            <a:r>
              <a:rPr lang="ko" sz="2400"/>
              <a:t> 함수를 근사화 할 수 있다.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함수의 내부를 모르더라도.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입력과 출력 데이터로.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</a:t>
            </a:r>
            <a:endParaRPr sz="3600" dirty="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6703200" y="23856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54" name="Google Shape;154;p24"/>
          <p:cNvSpPr txBox="1"/>
          <p:nvPr/>
        </p:nvSpPr>
        <p:spPr>
          <a:xfrm>
            <a:off x="928550" y="2385600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학습</a:t>
            </a:r>
            <a:endParaRPr sz="3600" dirty="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75" y="1840250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703200" y="2385600"/>
            <a:ext cx="17541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0 (고양이)</a:t>
            </a:r>
            <a:endParaRPr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학습</a:t>
            </a:r>
            <a:endParaRPr sz="3600" dirty="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6703200" y="2385600"/>
            <a:ext cx="17541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1 (강아지)</a:t>
            </a:r>
            <a:endParaRPr sz="2400" b="1" dirty="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25" y="1902249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학습</a:t>
            </a:r>
            <a:endParaRPr sz="3600" dirty="0"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6703200" y="2385600"/>
            <a:ext cx="17541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0 (고양이)</a:t>
            </a:r>
            <a:endParaRPr sz="2400" b="1" dirty="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75" y="1997825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학습</a:t>
            </a:r>
            <a:endParaRPr sz="3600" dirty="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6703200" y="2385600"/>
            <a:ext cx="17541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1 (강아지)</a:t>
            </a:r>
            <a:endParaRPr sz="2400" b="1" dirty="0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0" y="2035151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학습된 후에는?</a:t>
            </a:r>
            <a:endParaRPr sz="3600" dirty="0"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762000" y="3857700"/>
            <a:ext cx="7620000" cy="5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ko" sz="2400"/>
              <a:t>처음 보는 입력이라도 출력을 낸다. 의미 있는.</a:t>
            </a:r>
            <a:endParaRPr sz="2400" dirty="0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6703200" y="2385600"/>
            <a:ext cx="9168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?</a:t>
            </a:r>
            <a:endParaRPr sz="2400" b="1" dirty="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8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함수를 근사화 한 것이다</a:t>
            </a:r>
            <a:endParaRPr sz="3600"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고양이, 강아지 구분 함수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어떻게 구분하는 지 정의하지 않았다.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정의하기는 힘들어도, 그런 함수는 존재 한다.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단순한 입출력 데이터로 그 함수를 근사화 하였다.</a:t>
            </a: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단순, 하지만 강력한 방법</a:t>
            </a:r>
            <a:endParaRPr sz="3600" dirty="0"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단순히 입출력 쌍을 반복하여 학습시킨다.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하지만 로직을 찾아내기 어려운 문제에는 아주 효과적이다.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얼굴 인식, 물체 인식 같은</a:t>
            </a: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 예</a:t>
            </a:r>
            <a:endParaRPr sz="3600" dirty="0"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고양이</a:t>
            </a:r>
            <a:endParaRPr sz="2400" b="1" dirty="0"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8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202267" y="2107066"/>
            <a:ext cx="6858000" cy="17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/>
              <a:t>인공지능</a:t>
            </a:r>
            <a:r>
              <a:rPr lang="en-US" altLang="ko-KR" sz="6000" b="1" dirty="0"/>
              <a:t>,</a:t>
            </a:r>
            <a:r>
              <a:rPr lang="ko-KR" altLang="en-US" sz="6000" b="1" dirty="0"/>
              <a:t> </a:t>
            </a:r>
            <a:br>
              <a:rPr lang="en-US" altLang="ko-KR" sz="6000" b="1" dirty="0"/>
            </a:br>
            <a:r>
              <a:rPr lang="ko-KR" altLang="en-US" sz="6000" b="1" dirty="0"/>
              <a:t>머신러닝</a:t>
            </a:r>
            <a:r>
              <a:rPr lang="en-US" altLang="ko-KR" sz="6000" b="1" dirty="0"/>
              <a:t>,</a:t>
            </a:r>
            <a:br>
              <a:rPr lang="en-US" altLang="ko-KR" sz="6000" b="1" dirty="0"/>
            </a:br>
            <a:r>
              <a:rPr lang="ko-KR" altLang="en-US" sz="6000" b="1" dirty="0"/>
              <a:t>딥러닝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9863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 예</a:t>
            </a:r>
            <a:endParaRPr sz="3600" dirty="0"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“안녕하세요”</a:t>
            </a:r>
            <a:endParaRPr sz="2400" b="1" dirty="0"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76" y="2120885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/>
        </p:nvSpPr>
        <p:spPr>
          <a:xfrm>
            <a:off x="847225" y="3211975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 예</a:t>
            </a:r>
            <a:endParaRPr sz="3600"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정상/비정상</a:t>
            </a:r>
            <a:endParaRPr sz="2400" b="1" dirty="0"/>
          </a:p>
        </p:txBody>
      </p:sp>
      <p:sp>
        <p:nvSpPr>
          <p:cNvPr id="256" name="Google Shape;256;p34"/>
          <p:cNvSpPr txBox="1"/>
          <p:nvPr/>
        </p:nvSpPr>
        <p:spPr>
          <a:xfrm>
            <a:off x="472038" y="3166450"/>
            <a:ext cx="1329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데이터</a:t>
            </a:r>
            <a:endParaRPr dirty="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25" y="2143025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 예</a:t>
            </a:r>
            <a:endParaRPr sz="3600" dirty="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다음 수</a:t>
            </a:r>
            <a:endParaRPr sz="2400" b="1"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400" y="190297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함수 예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“안녕하세요”</a:t>
            </a:r>
            <a:endParaRPr sz="2400" b="1" dirty="0"/>
          </a:p>
        </p:txBody>
      </p:sp>
      <p:sp>
        <p:nvSpPr>
          <p:cNvPr id="279" name="Google Shape;279;p36"/>
          <p:cNvSpPr txBox="1"/>
          <p:nvPr/>
        </p:nvSpPr>
        <p:spPr>
          <a:xfrm>
            <a:off x="877950" y="3000475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영어</a:t>
            </a:r>
            <a:endParaRPr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4251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“</a:t>
            </a:r>
            <a:r>
              <a:rPr lang="ko" sz="2600" b="1"/>
              <a:t>hello</a:t>
            </a:r>
            <a:r>
              <a:rPr lang="ko" sz="2400" b="1"/>
              <a:t>”</a:t>
            </a:r>
            <a:endParaRPr sz="2400" b="1" dirty="0"/>
          </a:p>
        </p:txBody>
      </p:sp>
      <p:sp>
        <p:nvSpPr>
          <p:cNvPr id="281" name="Google Shape;281;p36"/>
          <p:cNvSpPr txBox="1"/>
          <p:nvPr/>
        </p:nvSpPr>
        <p:spPr>
          <a:xfrm>
            <a:off x="7101750" y="2916175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한국어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딥러닝</a:t>
            </a:r>
            <a:endParaRPr sz="3600"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DNN은 함수 근사화 능력이 있다.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입출력 쌍을 반복적으로 제공하여 내부를 업데이트 한다.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충분한 입출력 데이터와 컴퓨팅 파워를 필요.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DNN으로 특정 함수 근사화 하는 것을 이를 딥러닝이라 한다.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202267" y="2107066"/>
            <a:ext cx="7442200" cy="17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/>
              <a:t>영상 데이터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50992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영상과</a:t>
            </a:r>
            <a:r>
              <a:rPr lang="ko-KR" altLang="en-US" sz="3600" dirty="0"/>
              <a:t> 픽셀</a:t>
            </a:r>
            <a:endParaRPr sz="3600"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altLang="en-US" sz="2400"/>
              <a:t>픽셀로</a:t>
            </a:r>
            <a:r>
              <a:rPr lang="ko-KR" altLang="en-US" sz="2400" dirty="0"/>
              <a:t> 구성된 디지털 영상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4855B-1181-B143-BD81-3EF97B2C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0" y="2224011"/>
            <a:ext cx="7493330" cy="25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4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픽셀의 값</a:t>
            </a:r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altLang="en-US" sz="2400" dirty="0"/>
              <a:t>해당 부위의 밝기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1D6E12D-7FDF-6A48-9C4B-D132D991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725" y="1791137"/>
            <a:ext cx="5315205" cy="32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74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흑백</a:t>
            </a:r>
            <a:r>
              <a:rPr lang="ko-KR" altLang="en-US" sz="3600" dirty="0"/>
              <a:t> 영상</a:t>
            </a:r>
            <a:endParaRPr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CE5F9-F4CC-4B45-988B-42C57E44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81" y="1879600"/>
            <a:ext cx="4267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94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컬러</a:t>
            </a:r>
            <a:r>
              <a:rPr lang="ko-KR" altLang="en-US" sz="3600" dirty="0"/>
              <a:t> 영상</a:t>
            </a:r>
            <a:endParaRPr sz="3600"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altLang="ko-KR" sz="2400" dirty="0"/>
              <a:t>3</a:t>
            </a:r>
            <a:r>
              <a:rPr lang="ko-KR" altLang="en-US" sz="2400" dirty="0"/>
              <a:t>개의 색깔로 분해</a:t>
            </a:r>
            <a:endParaRPr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25485-AA68-A442-9718-9F1A35ED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0" y="1987859"/>
            <a:ext cx="3975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인공지능(AI; Artificial Intelligence)</a:t>
            </a:r>
            <a:endParaRPr sz="3600"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762000" y="1143000"/>
            <a:ext cx="8153400" cy="300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사람의 손이 아닌 기계가 알아서 하면 인공지능이다.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전문가의 지식을 하드코딩 할 수도 있고(전문가 시스템)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데이터에서 로직을 찾을 수도 있다(머신 러닝)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828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/>
              <a:t>1</a:t>
            </a:r>
            <a:r>
              <a:rPr lang="ko-KR" altLang="en-US" sz="3600" dirty="0"/>
              <a:t>개의 점</a:t>
            </a:r>
            <a:endParaRPr sz="3600"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altLang="en-US" sz="2400" dirty="0"/>
              <a:t>영상 </a:t>
            </a:r>
            <a:r>
              <a:rPr lang="en-US" altLang="ko-KR" sz="2400" dirty="0"/>
              <a:t>1</a:t>
            </a:r>
            <a:r>
              <a:rPr lang="ko-KR" altLang="en-US" sz="2400" dirty="0"/>
              <a:t>개는 영상 공간에서 </a:t>
            </a:r>
            <a:r>
              <a:rPr lang="en-US" altLang="ko-KR" sz="2400" dirty="0"/>
              <a:t>1</a:t>
            </a:r>
            <a:r>
              <a:rPr lang="ko-KR" altLang="en-US" sz="2400" dirty="0"/>
              <a:t>개의 점에 해당</a:t>
            </a:r>
            <a:r>
              <a:rPr lang="en-US" altLang="ko-KR" sz="2400" dirty="0"/>
              <a:t>.</a:t>
            </a:r>
            <a:endParaRPr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9709A-8A8E-3545-BD19-2444F3ED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41" y="1734469"/>
            <a:ext cx="3079214" cy="32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8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202267" y="2107066"/>
            <a:ext cx="7442200" cy="17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/>
              <a:t>딥러닝과 영상처리</a:t>
            </a:r>
            <a:endParaRPr sz="6000" b="1" dirty="0"/>
          </a:p>
        </p:txBody>
      </p:sp>
    </p:spTree>
    <p:extLst>
      <p:ext uri="{BB962C8B-B14F-4D97-AF65-F5344CB8AC3E}">
        <p14:creationId xmlns:p14="http://schemas.microsoft.com/office/powerpoint/2010/main" val="3525287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분류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6703200" y="2385600"/>
            <a:ext cx="1860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2400" b="1"/>
              <a:t>고양이</a:t>
            </a:r>
            <a:endParaRPr sz="2400" b="1" dirty="0"/>
          </a:p>
        </p:txBody>
      </p:sp>
      <p:sp>
        <p:nvSpPr>
          <p:cNvPr id="281" name="Google Shape;281;p36"/>
          <p:cNvSpPr txBox="1"/>
          <p:nvPr/>
        </p:nvSpPr>
        <p:spPr>
          <a:xfrm>
            <a:off x="6859379" y="2986500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/>
              <a:t>카테고리</a:t>
            </a:r>
            <a:endParaRPr dirty="0"/>
          </a:p>
        </p:txBody>
      </p:sp>
      <p:pic>
        <p:nvPicPr>
          <p:cNvPr id="11" name="Google Shape;187;p27">
            <a:extLst>
              <a:ext uri="{FF2B5EF4-FFF2-40B4-BE49-F238E27FC236}">
                <a16:creationId xmlns:a16="http://schemas.microsoft.com/office/drawing/2014/main" id="{F8554E66-B94A-D348-A6AA-5CA7221DCC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75" y="1997825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295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영역</a:t>
            </a:r>
            <a:r>
              <a:rPr lang="ko-KR" altLang="en-US" sz="3600" dirty="0"/>
              <a:t> 분할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AC97B5-D55A-8748-B9D8-1BEB7D881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0" y="1974459"/>
            <a:ext cx="2147775" cy="1452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6A7EB5-2BF7-334A-B27F-A4E7FF95B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00" y="1943100"/>
            <a:ext cx="2215470" cy="14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3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노이즈</a:t>
            </a:r>
            <a:r>
              <a:rPr lang="ko-KR" altLang="en-US" sz="3600" dirty="0"/>
              <a:t> 제거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25D81B-6EB1-2D4A-8E62-1417C5E24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50" y="1350544"/>
            <a:ext cx="1827447" cy="27286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EF1501-9DC0-514B-B750-BE243A972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884" y="1342200"/>
            <a:ext cx="1819102" cy="27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7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해상도</a:t>
            </a:r>
            <a:r>
              <a:rPr lang="ko-KR" altLang="en-US" sz="3600" dirty="0"/>
              <a:t> 증강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3D0605-34EF-F74B-A806-5DAA72E62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92" y="1612471"/>
            <a:ext cx="1908564" cy="21471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7F23AB-664C-F040-878E-71AEB70B0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675" y="1642650"/>
            <a:ext cx="1996039" cy="21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8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물체</a:t>
            </a:r>
            <a:r>
              <a:rPr lang="ko-KR" altLang="en-US" sz="3600" dirty="0"/>
              <a:t> 탐지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E65D38-E3FB-D44D-A2B2-D0C7AE9A3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47" y="1944576"/>
            <a:ext cx="1952403" cy="14513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54641E-650A-7A4A-9C8F-EDA79072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00" y="1943100"/>
            <a:ext cx="1969681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84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그림 채워 넣기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E0DFA7-D39A-0B4A-8C53-AAE90DBB1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4" y="1642650"/>
            <a:ext cx="2102126" cy="207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C0F69F-8DB1-354B-B392-C082216EE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675" y="1533150"/>
            <a:ext cx="2089456" cy="20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7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3600"/>
              <a:t>포즈</a:t>
            </a:r>
            <a:r>
              <a:rPr lang="ko-KR" altLang="en-US" sz="3600" dirty="0"/>
              <a:t> 추출</a:t>
            </a:r>
            <a:endParaRPr sz="3600" dirty="0"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52412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050" y="2524113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BDCEBA8-AD8C-D549-A6B4-0894BAB76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68" y="1261375"/>
            <a:ext cx="1698884" cy="27227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69F394-0F29-B44C-AE64-BD8771B5E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675" y="1261375"/>
            <a:ext cx="1721637" cy="26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98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얼굴 감정 인식</a:t>
            </a:r>
            <a:endParaRPr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D8AA7-DA0A-F941-807D-2CCEC1C1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023" y="1058323"/>
            <a:ext cx="4799516" cy="3213486"/>
          </a:xfrm>
          <a:prstGeom prst="rect">
            <a:avLst/>
          </a:prstGeom>
        </p:spPr>
      </p:pic>
      <p:sp>
        <p:nvSpPr>
          <p:cNvPr id="10" name="Google Shape;278;p36">
            <a:extLst>
              <a:ext uri="{FF2B5EF4-FFF2-40B4-BE49-F238E27FC236}">
                <a16:creationId xmlns:a16="http://schemas.microsoft.com/office/drawing/2014/main" id="{4DD53394-FC53-0349-BB82-722E690E0F00}"/>
              </a:ext>
            </a:extLst>
          </p:cNvPr>
          <p:cNvSpPr txBox="1"/>
          <p:nvPr/>
        </p:nvSpPr>
        <p:spPr>
          <a:xfrm>
            <a:off x="1696598" y="4501507"/>
            <a:ext cx="5464366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800" b="1"/>
              <a:t>물체</a:t>
            </a:r>
            <a:r>
              <a:rPr lang="en-US" altLang="ko" sz="1800" b="1" dirty="0"/>
              <a:t>(</a:t>
            </a:r>
            <a:r>
              <a:rPr lang="ko-KR" altLang="en-US" sz="1800" b="1" dirty="0"/>
              <a:t>얼굴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탐지 </a:t>
            </a:r>
            <a:r>
              <a:rPr lang="en-US" altLang="ko-KR" sz="1800" b="1" dirty="0"/>
              <a:t>+</a:t>
            </a:r>
            <a:r>
              <a:rPr lang="ko-KR" altLang="en-US" sz="1800" b="1" dirty="0"/>
              <a:t> 분류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감정 카테고리</a:t>
            </a:r>
            <a:r>
              <a:rPr lang="en-US" altLang="ko-KR" sz="1800" b="1" dirty="0"/>
              <a:t>)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97675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머신</a:t>
            </a:r>
            <a:r>
              <a:rPr lang="ko-KR" altLang="en-US" sz="3600" dirty="0"/>
              <a:t>러닝</a:t>
            </a:r>
            <a:r>
              <a:rPr lang="ko" sz="3600"/>
              <a:t>(ML; Machine Learning)</a:t>
            </a:r>
            <a:endParaRPr sz="36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인공지능의 한 분야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데이터 에서 가치를 찾아내는 것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400"/>
              <a:t>아주 다양한 방법이 있다.</a:t>
            </a:r>
            <a:endParaRPr sz="24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SVM, 의사결정트리, Random Forest, Bayesian, K-Means Clustering, K-NN, Neural Network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딥러닝(DL; Deep Learning)</a:t>
            </a:r>
            <a:endParaRPr sz="3600"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440266" y="1117600"/>
            <a:ext cx="8263467" cy="300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000"/>
              <a:t>신경망(NN; Neural Network)을 사용한 머신러닝 방법</a:t>
            </a:r>
            <a:endParaRPr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" sz="2000"/>
              <a:t>신경망의 은닉층이 많아서(deep) DNN(Deep NN)라 칭함.</a:t>
            </a:r>
            <a:endParaRPr sz="2000" dirty="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682" y="2480975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2012년 AI 부활</a:t>
            </a:r>
            <a:endParaRPr sz="3600" dirty="0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73" y="1000225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201</a:t>
            </a:r>
            <a:r>
              <a:rPr lang="en-US" altLang="ko-KR" sz="3600" dirty="0"/>
              <a:t>6</a:t>
            </a:r>
            <a:r>
              <a:rPr lang="ko" sz="3600"/>
              <a:t>년 </a:t>
            </a:r>
            <a:r>
              <a:rPr lang="ko-KR" altLang="en-US" sz="3600" dirty="0"/>
              <a:t>화려한 복귀</a:t>
            </a:r>
            <a:endParaRPr sz="3600" dirty="0"/>
          </a:p>
        </p:txBody>
      </p:sp>
      <p:pic>
        <p:nvPicPr>
          <p:cNvPr id="4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35" y="12321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5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/>
              <a:t>신경망의 학습</a:t>
            </a:r>
            <a:endParaRPr sz="6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/>
              <a:t>학습</a:t>
            </a:r>
            <a:endParaRPr sz="36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altLang="en-US" sz="2400" dirty="0"/>
              <a:t>입출력 데이터를 가지고 내부의 가중치를 업데이트 한다</a:t>
            </a:r>
            <a:r>
              <a:rPr lang="en-US" altLang="ko-KR" sz="2400" dirty="0"/>
              <a:t>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altLang="en-US" sz="2400" dirty="0"/>
              <a:t>특정 입력에 대한 출력이 나오도록 학습한다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5875</TotalTime>
  <Words>406</Words>
  <Application>Microsoft Macintosh PowerPoint</Application>
  <PresentationFormat>화면 슬라이드 쇼(16:9)</PresentationFormat>
  <Paragraphs>109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Roboto Medium</vt:lpstr>
      <vt:lpstr>Arial</vt:lpstr>
      <vt:lpstr>Tw Cen MT</vt:lpstr>
      <vt:lpstr>물방울</vt:lpstr>
      <vt:lpstr>딥러닝과 영상 처리</vt:lpstr>
      <vt:lpstr>인공지능,  머신러닝, 딥러닝</vt:lpstr>
      <vt:lpstr>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신경망의 학습</vt:lpstr>
      <vt:lpstr>학습</vt:lpstr>
      <vt:lpstr>신경망의 함수 근사화 능력</vt:lpstr>
      <vt:lpstr>함수</vt:lpstr>
      <vt:lpstr>학습</vt:lpstr>
      <vt:lpstr>학습</vt:lpstr>
      <vt:lpstr>학습</vt:lpstr>
      <vt:lpstr>학습</vt:lpstr>
      <vt:lpstr>학습된 후에는?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영상 데이터</vt:lpstr>
      <vt:lpstr>영상과 픽셀</vt:lpstr>
      <vt:lpstr>픽셀의 값</vt:lpstr>
      <vt:lpstr>흑백 영상</vt:lpstr>
      <vt:lpstr>컬러 영상</vt:lpstr>
      <vt:lpstr>1개의 점</vt:lpstr>
      <vt:lpstr>딥러닝과 영상처리</vt:lpstr>
      <vt:lpstr>분류</vt:lpstr>
      <vt:lpstr>영역 분할</vt:lpstr>
      <vt:lpstr>노이즈 제거</vt:lpstr>
      <vt:lpstr>해상도 증강</vt:lpstr>
      <vt:lpstr>물체 탐지</vt:lpstr>
      <vt:lpstr>그림 채워 넣기</vt:lpstr>
      <vt:lpstr>포즈 추출</vt:lpstr>
      <vt:lpstr>얼굴 감정 인식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딥러닝의 기저, 함수 근사화. 그리고 그 활용</dc:title>
  <cp:lastModifiedBy>임도형</cp:lastModifiedBy>
  <cp:revision>61</cp:revision>
  <dcterms:modified xsi:type="dcterms:W3CDTF">2021-04-19T05:48:39Z</dcterms:modified>
</cp:coreProperties>
</file>